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381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381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381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381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381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381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003462"/>
          </a:solidFill>
        </a:fill>
      </a:tcStyle>
    </a:band2H>
    <a:firstCol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3462"/>
          </a:solidFill>
        </a:fill>
      </a:tcStyle>
    </a:lastRow>
    <a:fir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38100" cap="flat">
              <a:solidFill>
                <a:srgbClr val="003462"/>
              </a:solidFill>
              <a:prstDash val="solid"/>
              <a:round/>
            </a:ln>
          </a:top>
          <a:bottom>
            <a:ln w="127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003462"/>
        </a:fontRef>
        <a:srgbClr val="003462"/>
      </a:tcTxStyle>
      <a:tcStyle>
        <a:tcBdr>
          <a:left>
            <a:ln w="12700" cap="flat">
              <a:solidFill>
                <a:srgbClr val="003462"/>
              </a:solidFill>
              <a:prstDash val="solid"/>
              <a:round/>
            </a:ln>
          </a:left>
          <a:right>
            <a:ln w="12700" cap="flat">
              <a:solidFill>
                <a:srgbClr val="003462"/>
              </a:solidFill>
              <a:prstDash val="solid"/>
              <a:round/>
            </a:ln>
          </a:right>
          <a:top>
            <a:ln w="12700" cap="flat">
              <a:solidFill>
                <a:srgbClr val="003462"/>
              </a:solidFill>
              <a:prstDash val="solid"/>
              <a:round/>
            </a:ln>
          </a:top>
          <a:bottom>
            <a:ln w="38100" cap="flat">
              <a:solidFill>
                <a:srgbClr val="003462"/>
              </a:solidFill>
              <a:prstDash val="solid"/>
              <a:round/>
            </a:ln>
          </a:bottom>
          <a:insideH>
            <a:ln w="12700" cap="flat">
              <a:solidFill>
                <a:srgbClr val="003462"/>
              </a:solidFill>
              <a:prstDash val="solid"/>
              <a:round/>
            </a:ln>
          </a:insideH>
          <a:insideV>
            <a:ln w="12700" cap="flat">
              <a:solidFill>
                <a:srgbClr val="003462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471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1342" y="72104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rgbClr val="004D80"/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2480824" y="10675453"/>
            <a:ext cx="201492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pc="-200" sz="85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Hot-air balloons viewed from below against a blue sky"/>
          <p:cNvSpPr/>
          <p:nvPr>
            <p:ph type="pic" sz="quarter" idx="21"/>
          </p:nvPr>
        </p:nvSpPr>
        <p:spPr>
          <a:xfrm>
            <a:off x="15436504" y="1270000"/>
            <a:ext cx="8167168" cy="54229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Close-up of the top of a hot-air balloon viewed from above"/>
          <p:cNvSpPr/>
          <p:nvPr>
            <p:ph type="pic" sz="quarter" idx="22"/>
          </p:nvPr>
        </p:nvSpPr>
        <p:spPr>
          <a:xfrm>
            <a:off x="15461772" y="7085972"/>
            <a:ext cx="8148415" cy="5432277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Hot-air balloons viewed from below against a blue sky"/>
          <p:cNvSpPr/>
          <p:nvPr>
            <p:ph type="pic" idx="23"/>
          </p:nvPr>
        </p:nvSpPr>
        <p:spPr>
          <a:xfrm>
            <a:off x="-124636" y="1270000"/>
            <a:ext cx="16859220" cy="1123948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Hot-air balloons viewed from below against a blue sky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-air balloon viewed from above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-air balloon viewed from below"/>
          <p:cNvSpPr/>
          <p:nvPr>
            <p:ph type="pic" idx="21"/>
          </p:nvPr>
        </p:nvSpPr>
        <p:spPr>
          <a:xfrm>
            <a:off x="9226574" y="1270000"/>
            <a:ext cx="16840152" cy="11184436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Hot-air balloons viewed from below against a blue sky"/>
          <p:cNvSpPr/>
          <p:nvPr>
            <p:ph type="pic" idx="22"/>
          </p:nvPr>
        </p:nvSpPr>
        <p:spPr>
          <a:xfrm>
            <a:off x="8432800" y="1263847"/>
            <a:ext cx="16850011" cy="11188206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D8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2021-2022…"/>
          <p:cNvSpPr txBox="1"/>
          <p:nvPr>
            <p:ph type="title"/>
          </p:nvPr>
        </p:nvSpPr>
        <p:spPr>
          <a:xfrm>
            <a:off x="5069073" y="4533900"/>
            <a:ext cx="21971006" cy="4648200"/>
          </a:xfrm>
          <a:prstGeom prst="rect">
            <a:avLst/>
          </a:prstGeom>
        </p:spPr>
        <p:txBody>
          <a:bodyPr/>
          <a:lstStyle/>
          <a:p>
            <a:pPr algn="ctr" defTabSz="1414235">
              <a:defRPr spc="-200" sz="8400"/>
            </a:pPr>
            <a:r>
              <a:t>2021-2022</a:t>
            </a:r>
          </a:p>
          <a:p>
            <a:pPr algn="ctr" defTabSz="1414235">
              <a:defRPr spc="-200" sz="8400"/>
            </a:pPr>
            <a:r>
              <a:t> </a:t>
            </a:r>
          </a:p>
          <a:p>
            <a:pPr algn="ctr" defTabSz="1414235">
              <a:defRPr spc="-200" sz="8400"/>
            </a:pPr>
            <a:r>
              <a:t>Scholarship and Awards</a:t>
            </a:r>
          </a:p>
        </p:txBody>
      </p:sp>
      <p:pic>
        <p:nvPicPr>
          <p:cNvPr id="152" name="Headstart logo copy.pdf" descr="Headstart logo cop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3282" y="2503316"/>
            <a:ext cx="8115166" cy="82002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upport Staff of the Year"/>
          <p:cNvSpPr txBox="1"/>
          <p:nvPr>
            <p:ph type="title"/>
          </p:nvPr>
        </p:nvSpPr>
        <p:spPr>
          <a:xfrm>
            <a:off x="4808410" y="394885"/>
            <a:ext cx="21971006" cy="4648203"/>
          </a:xfrm>
          <a:prstGeom prst="rect">
            <a:avLst/>
          </a:prstGeom>
        </p:spPr>
        <p:txBody>
          <a:bodyPr/>
          <a:lstStyle>
            <a:lvl1pPr algn="ctr">
              <a:defRPr spc="-300" sz="10200"/>
            </a:lvl1pPr>
          </a:lstStyle>
          <a:p>
            <a:pPr/>
            <a:r>
              <a:t>Support Staff of the Year</a:t>
            </a:r>
          </a:p>
        </p:txBody>
      </p:sp>
      <p:sp>
        <p:nvSpPr>
          <p:cNvPr id="179" name="Christian Ryan…"/>
          <p:cNvSpPr txBox="1"/>
          <p:nvPr>
            <p:ph type="body" sz="half" idx="1"/>
          </p:nvPr>
        </p:nvSpPr>
        <p:spPr>
          <a:xfrm>
            <a:off x="4808412" y="6689160"/>
            <a:ext cx="21971002" cy="3492761"/>
          </a:xfrm>
          <a:prstGeom prst="rect">
            <a:avLst/>
          </a:prstGeom>
        </p:spPr>
        <p:txBody>
          <a:bodyPr lIns="50800" tIns="50800" rIns="50800" bIns="50800"/>
          <a:lstStyle/>
          <a:p>
            <a:pPr algn="ctr">
              <a:defRPr sz="8300"/>
            </a:pPr>
            <a:r>
              <a:t>Christian Ryan</a:t>
            </a:r>
          </a:p>
          <a:p>
            <a:pPr algn="ctr">
              <a:defRPr sz="8300"/>
            </a:pPr>
            <a:r>
              <a:t>Family Services, Inc.</a:t>
            </a:r>
          </a:p>
        </p:txBody>
      </p:sp>
      <p:pic>
        <p:nvPicPr>
          <p:cNvPr id="180" name="Christian Ryan Support Staff of the Year Award Nominee Picture.jpg" descr="Christian Ryan Support Staff of the Year Award Nominee Pictur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3940" y="3691745"/>
            <a:ext cx="5095500" cy="679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he Patricia Beier…"/>
          <p:cNvSpPr txBox="1"/>
          <p:nvPr>
            <p:ph type="title"/>
          </p:nvPr>
        </p:nvSpPr>
        <p:spPr>
          <a:xfrm>
            <a:off x="519262" y="3606653"/>
            <a:ext cx="23345476" cy="4648202"/>
          </a:xfrm>
          <a:prstGeom prst="rect">
            <a:avLst/>
          </a:prstGeom>
        </p:spPr>
        <p:txBody>
          <a:bodyPr/>
          <a:lstStyle/>
          <a:p>
            <a:pPr algn="ctr" defTabSz="2365187">
              <a:defRPr spc="-200" sz="8700"/>
            </a:pPr>
            <a:r>
              <a:t>The Patricia Beier</a:t>
            </a:r>
          </a:p>
          <a:p>
            <a:pPr algn="ctr" defTabSz="2365187">
              <a:defRPr spc="-200" sz="8700"/>
            </a:pPr>
            <a:r>
              <a:t> </a:t>
            </a:r>
          </a:p>
          <a:p>
            <a:pPr algn="ctr" defTabSz="2365187">
              <a:defRPr spc="-200" sz="8400"/>
            </a:pPr>
            <a:r>
              <a:t>Family Advocate of the Year </a:t>
            </a:r>
          </a:p>
          <a:p>
            <a:pPr algn="ctr" defTabSz="2365187">
              <a:defRPr spc="-200" sz="8400"/>
            </a:pPr>
            <a:r>
              <a:t>Nominees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Maria Cardenas…"/>
          <p:cNvSpPr txBox="1"/>
          <p:nvPr>
            <p:ph type="title"/>
          </p:nvPr>
        </p:nvSpPr>
        <p:spPr>
          <a:xfrm>
            <a:off x="4618834" y="4210068"/>
            <a:ext cx="21971006" cy="4648203"/>
          </a:xfrm>
          <a:prstGeom prst="rect">
            <a:avLst/>
          </a:prstGeom>
        </p:spPr>
        <p:txBody>
          <a:bodyPr/>
          <a:lstStyle/>
          <a:p>
            <a:pPr algn="ctr" defTabSz="457200">
              <a:lnSpc>
                <a:spcPct val="100000"/>
              </a:lnSpc>
              <a:defRPr b="0" spc="0" sz="9000"/>
            </a:pPr>
            <a:r>
              <a:t>Maria Cardenas</a:t>
            </a:r>
          </a:p>
          <a:p>
            <a:pPr algn="ctr" defTabSz="457200">
              <a:lnSpc>
                <a:spcPct val="100000"/>
              </a:lnSpc>
              <a:defRPr b="0" spc="0" sz="9000"/>
            </a:pPr>
          </a:p>
          <a:p>
            <a:pPr algn="ctr" defTabSz="457200">
              <a:lnSpc>
                <a:spcPct val="100000"/>
              </a:lnSpc>
              <a:defRPr b="0" spc="0" sz="9000"/>
            </a:pPr>
            <a:r>
              <a:t>Alliance Center for Education</a:t>
            </a:r>
          </a:p>
        </p:txBody>
      </p:sp>
      <p:pic>
        <p:nvPicPr>
          <p:cNvPr id="185" name="Screen Shot 2022-06-23 at 1.18.35 PM.png" descr="Screen Shot 2022-06-23 at 1.18.3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1301" y="4242503"/>
            <a:ext cx="5981702" cy="5676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rincella Lewis…"/>
          <p:cNvSpPr txBox="1"/>
          <p:nvPr>
            <p:ph type="title"/>
          </p:nvPr>
        </p:nvSpPr>
        <p:spPr>
          <a:xfrm>
            <a:off x="9926915" y="3830888"/>
            <a:ext cx="21971006" cy="6787738"/>
          </a:xfrm>
          <a:prstGeom prst="rect">
            <a:avLst/>
          </a:prstGeom>
        </p:spPr>
        <p:txBody>
          <a:bodyPr/>
          <a:lstStyle/>
          <a:p>
            <a:pPr defTabSz="457200">
              <a:lnSpc>
                <a:spcPct val="100000"/>
              </a:lnSpc>
              <a:defRPr b="0" spc="0" sz="11200"/>
            </a:pPr>
            <a:r>
              <a:t>     </a:t>
            </a:r>
            <a:r>
              <a:rPr sz="9600"/>
              <a:t>Princella Lewis</a:t>
            </a:r>
            <a:endParaRPr sz="9600"/>
          </a:p>
          <a:p>
            <a:pPr defTabSz="457200">
              <a:lnSpc>
                <a:spcPct val="100000"/>
              </a:lnSpc>
              <a:defRPr b="0" spc="0" sz="9600"/>
            </a:pPr>
          </a:p>
          <a:p>
            <a:pPr defTabSz="457200">
              <a:lnSpc>
                <a:spcPct val="100000"/>
              </a:lnSpc>
              <a:defRPr b="0" spc="0" sz="9600"/>
            </a:pPr>
            <a:r>
              <a:t>             ICARE</a:t>
            </a:r>
          </a:p>
        </p:txBody>
      </p:sp>
      <p:pic>
        <p:nvPicPr>
          <p:cNvPr id="188" name="Screen Shot 2022-06-23 at 1.21.50 PM.png" descr="Screen Shot 2022-06-23 at 1.21.5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0321" y="1677306"/>
            <a:ext cx="5225511" cy="9815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rtarka Carmon…"/>
          <p:cNvSpPr txBox="1"/>
          <p:nvPr>
            <p:ph type="title"/>
          </p:nvPr>
        </p:nvSpPr>
        <p:spPr>
          <a:xfrm>
            <a:off x="8630456" y="5083030"/>
            <a:ext cx="15258973" cy="3549940"/>
          </a:xfrm>
          <a:prstGeom prst="rect">
            <a:avLst/>
          </a:prstGeom>
        </p:spPr>
        <p:txBody>
          <a:bodyPr/>
          <a:lstStyle/>
          <a:p>
            <a:pPr algn="ctr" defTabSz="1926287">
              <a:defRPr b="0" spc="-200" sz="7200"/>
            </a:pPr>
            <a:r>
              <a:t>Shartarka Carmon</a:t>
            </a:r>
            <a:endParaRPr spc="-145"/>
          </a:p>
          <a:p>
            <a:pPr algn="ctr" defTabSz="1926287">
              <a:defRPr b="0" spc="-145" sz="7200"/>
            </a:pPr>
          </a:p>
          <a:p>
            <a:pPr algn="ctr" defTabSz="1926287">
              <a:defRPr b="0" spc="-200" sz="7200"/>
            </a:pPr>
            <a:r>
              <a:t>Families and Communities Rising, Inc.</a:t>
            </a:r>
          </a:p>
        </p:txBody>
      </p:sp>
      <p:pic>
        <p:nvPicPr>
          <p:cNvPr id="191" name="Screen Shot 2022-06-23 at 1.28.48 PM.png" descr="Screen Shot 2022-06-23 at 1.28.4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8655" y="3116076"/>
            <a:ext cx="5638241" cy="7483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Family Advocate of the Year"/>
          <p:cNvSpPr txBox="1"/>
          <p:nvPr>
            <p:ph type="title"/>
          </p:nvPr>
        </p:nvSpPr>
        <p:spPr>
          <a:xfrm>
            <a:off x="8979044" y="-410806"/>
            <a:ext cx="21971005" cy="4648203"/>
          </a:xfrm>
          <a:prstGeom prst="rect">
            <a:avLst/>
          </a:prstGeom>
        </p:spPr>
        <p:txBody>
          <a:bodyPr/>
          <a:lstStyle>
            <a:lvl1pPr>
              <a:defRPr b="0" spc="-200" sz="8700"/>
            </a:lvl1pPr>
          </a:lstStyle>
          <a:p>
            <a:pPr/>
            <a:r>
              <a:t>Family Advocate of the Year</a:t>
            </a:r>
          </a:p>
        </p:txBody>
      </p:sp>
      <p:pic>
        <p:nvPicPr>
          <p:cNvPr id="194" name="Screen Shot 2022-06-23 at 1.21.50 PM.png" descr="Screen Shot 2022-06-23 at 1.21.5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0321" y="1677306"/>
            <a:ext cx="5225511" cy="9815275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Princella Lewis…"/>
          <p:cNvSpPr txBox="1"/>
          <p:nvPr/>
        </p:nvSpPr>
        <p:spPr>
          <a:xfrm>
            <a:off x="11261420" y="6614997"/>
            <a:ext cx="8438655" cy="406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1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    </a:t>
            </a:r>
            <a:r>
              <a:rPr sz="7500">
                <a:latin typeface="+mn-lt"/>
                <a:ea typeface="+mn-ea"/>
                <a:cs typeface="+mn-cs"/>
                <a:sym typeface="Helvetica Neue"/>
              </a:rPr>
              <a:t>Princella Lewis</a:t>
            </a:r>
            <a:endParaRPr sz="7500"/>
          </a:p>
          <a:p>
            <a:pPr algn="l" defTabSz="457200">
              <a:defRPr sz="7500">
                <a:solidFill>
                  <a:srgbClr val="FFFFFF"/>
                </a:solidFill>
              </a:defRPr>
            </a:pPr>
          </a:p>
          <a:p>
            <a:pPr algn="l" defTabSz="457200">
              <a:defRPr sz="7500">
                <a:solidFill>
                  <a:srgbClr val="FFFFFF"/>
                </a:solidFill>
              </a:defRPr>
            </a:pPr>
            <a:r>
              <a:t>             ICARE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acher Assistant of the Year Nominees"/>
          <p:cNvSpPr txBox="1"/>
          <p:nvPr>
            <p:ph type="title"/>
          </p:nvPr>
        </p:nvSpPr>
        <p:spPr>
          <a:xfrm>
            <a:off x="1206495" y="2574991"/>
            <a:ext cx="21971006" cy="4648202"/>
          </a:xfrm>
          <a:prstGeom prst="rect">
            <a:avLst/>
          </a:prstGeom>
        </p:spPr>
        <p:txBody>
          <a:bodyPr/>
          <a:lstStyle>
            <a:lvl1pPr>
              <a:defRPr b="0" spc="-200" sz="9900"/>
            </a:lvl1pPr>
          </a:lstStyle>
          <a:p>
            <a:pPr/>
            <a:r>
              <a:t>Teacher Assistant of the Year Nominees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Deneisha Banks…"/>
          <p:cNvSpPr txBox="1"/>
          <p:nvPr>
            <p:ph type="title"/>
          </p:nvPr>
        </p:nvSpPr>
        <p:spPr>
          <a:xfrm>
            <a:off x="12012234" y="4533900"/>
            <a:ext cx="21971005" cy="4648200"/>
          </a:xfrm>
          <a:prstGeom prst="rect">
            <a:avLst/>
          </a:prstGeom>
        </p:spPr>
        <p:txBody>
          <a:bodyPr/>
          <a:lstStyle/>
          <a:p>
            <a:pPr>
              <a:defRPr b="0" spc="-200" sz="8000"/>
            </a:pPr>
            <a:r>
              <a:t>Deneisha Banks</a:t>
            </a:r>
            <a:endParaRPr spc="-159"/>
          </a:p>
          <a:p>
            <a:pPr>
              <a:defRPr b="0" spc="-159" sz="8000"/>
            </a:pPr>
          </a:p>
          <a:p>
            <a:pPr>
              <a:defRPr b="0" spc="-200" sz="8000"/>
            </a:pPr>
            <a:r>
              <a:t>        WAGES</a:t>
            </a:r>
          </a:p>
        </p:txBody>
      </p:sp>
      <p:pic>
        <p:nvPicPr>
          <p:cNvPr id="200" name="Screen Shot 2022-06-23 at 2.42.51 PM.png" descr="Screen Shot 2022-06-23 at 2.42.5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2976" y="2261858"/>
            <a:ext cx="6903503" cy="8622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tephanie Stark…"/>
          <p:cNvSpPr txBox="1"/>
          <p:nvPr>
            <p:ph type="title"/>
          </p:nvPr>
        </p:nvSpPr>
        <p:spPr>
          <a:xfrm>
            <a:off x="5424524" y="3973102"/>
            <a:ext cx="21971006" cy="4648202"/>
          </a:xfrm>
          <a:prstGeom prst="rect">
            <a:avLst/>
          </a:prstGeom>
        </p:spPr>
        <p:txBody>
          <a:bodyPr/>
          <a:lstStyle/>
          <a:p>
            <a:pPr>
              <a:defRPr spc="-300"/>
            </a:pPr>
            <a:r>
              <a:t>                </a:t>
            </a:r>
            <a:r>
              <a:rPr b="0"/>
              <a:t> </a:t>
            </a:r>
            <a:r>
              <a:rPr b="0" spc="-200" sz="9500"/>
              <a:t>Stephanie Stark</a:t>
            </a:r>
            <a:endParaRPr b="0" spc="-245" sz="9500"/>
          </a:p>
          <a:p>
            <a:pPr>
              <a:defRPr b="0" spc="-190" sz="9500"/>
            </a:pPr>
          </a:p>
          <a:p>
            <a:pPr algn="ctr">
              <a:defRPr b="0" spc="-200" sz="9500"/>
            </a:pPr>
            <a:r>
              <a:t>Greene Lamp, Inc.</a:t>
            </a:r>
          </a:p>
        </p:txBody>
      </p:sp>
      <p:pic>
        <p:nvPicPr>
          <p:cNvPr id="203" name="Screen Shot 2022-06-23 at 2.31.00 PM.png" descr="Screen Shot 2022-06-23 at 2.31.0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9597" y="2814848"/>
            <a:ext cx="7331984" cy="80863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acher Assistant of the Year…"/>
          <p:cNvSpPr txBox="1"/>
          <p:nvPr>
            <p:ph type="title"/>
          </p:nvPr>
        </p:nvSpPr>
        <p:spPr>
          <a:xfrm>
            <a:off x="5092769" y="4723474"/>
            <a:ext cx="21971006" cy="5260412"/>
          </a:xfrm>
          <a:prstGeom prst="rect">
            <a:avLst/>
          </a:prstGeom>
        </p:spPr>
        <p:txBody>
          <a:bodyPr/>
          <a:lstStyle/>
          <a:p>
            <a:pPr algn="ctr" defTabSz="999718">
              <a:defRPr spc="-200" sz="6000"/>
            </a:pPr>
            <a:r>
              <a:t>Teacher Assistant of the Year</a:t>
            </a:r>
            <a:endParaRPr spc="-120"/>
          </a:p>
          <a:p>
            <a:pPr algn="ctr" defTabSz="999718">
              <a:defRPr spc="-120" sz="6000"/>
            </a:pPr>
          </a:p>
          <a:p>
            <a:pPr algn="ctr" defTabSz="999718">
              <a:defRPr spc="-200" sz="6000"/>
            </a:pPr>
            <a:r>
              <a:t>Stephanie Stark</a:t>
            </a:r>
            <a:endParaRPr spc="-120"/>
          </a:p>
          <a:p>
            <a:pPr algn="ctr" defTabSz="999718">
              <a:defRPr spc="-120" sz="6000"/>
            </a:pPr>
          </a:p>
          <a:p>
            <a:pPr algn="ctr" defTabSz="999718">
              <a:defRPr spc="-200" sz="6000"/>
            </a:pPr>
            <a:r>
              <a:t>Greene Lamp, Inc.</a:t>
            </a:r>
            <a:endParaRPr spc="-120"/>
          </a:p>
        </p:txBody>
      </p:sp>
      <p:pic>
        <p:nvPicPr>
          <p:cNvPr id="206" name="Screen Shot 2022-06-23 at 2.33.43 PM.png" descr="Screen Shot 2022-06-23 at 2.33.4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5665" y="2901950"/>
            <a:ext cx="6553202" cy="7912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Khari Garvin Scholarship…"/>
          <p:cNvSpPr txBox="1"/>
          <p:nvPr>
            <p:ph type="title"/>
          </p:nvPr>
        </p:nvSpPr>
        <p:spPr>
          <a:xfrm>
            <a:off x="4287080" y="4557595"/>
            <a:ext cx="21971006" cy="5627653"/>
          </a:xfrm>
          <a:prstGeom prst="rect">
            <a:avLst/>
          </a:prstGeom>
        </p:spPr>
        <p:txBody>
          <a:bodyPr/>
          <a:lstStyle/>
          <a:p>
            <a:pPr algn="ctr" defTabSz="1024102">
              <a:defRPr spc="-100" sz="4800"/>
            </a:pPr>
            <a:r>
              <a:t>   </a:t>
            </a:r>
            <a:r>
              <a:rPr spc="-199" sz="5500"/>
              <a:t>     Khari Garvin Scholarship</a:t>
            </a:r>
            <a:endParaRPr spc="-114" sz="5500"/>
          </a:p>
          <a:p>
            <a:pPr algn="ctr" defTabSz="1024102">
              <a:defRPr spc="-110" sz="5500"/>
            </a:pPr>
          </a:p>
          <a:p>
            <a:pPr algn="ctr" defTabSz="1024102">
              <a:defRPr spc="-199" sz="5500"/>
            </a:pPr>
            <a:r>
              <a:t>           Alania Mariah Cherry</a:t>
            </a:r>
          </a:p>
          <a:p>
            <a:pPr algn="ctr" defTabSz="1024102">
              <a:defRPr spc="-110" sz="5500"/>
            </a:pPr>
          </a:p>
          <a:p>
            <a:pPr algn="ctr" defTabSz="1024102">
              <a:defRPr spc="-199" sz="5500"/>
            </a:pPr>
            <a:r>
              <a:t>  Greene Lamp, Inc.</a:t>
            </a:r>
          </a:p>
          <a:p>
            <a:pPr defTabSz="1024102">
              <a:defRPr spc="-97" sz="4800"/>
            </a:pPr>
          </a:p>
        </p:txBody>
      </p:sp>
      <p:pic>
        <p:nvPicPr>
          <p:cNvPr id="155" name="Screen Shot 2022-06-23 at 11.10.05 AM.png" descr="Screen Shot 2022-06-23 at 11.10.0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28113" y="3497452"/>
            <a:ext cx="6216823" cy="6296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acher of the Year Nominees"/>
          <p:cNvSpPr txBox="1"/>
          <p:nvPr>
            <p:ph type="title"/>
          </p:nvPr>
        </p:nvSpPr>
        <p:spPr>
          <a:xfrm>
            <a:off x="1727825" y="3333288"/>
            <a:ext cx="21971006" cy="4648202"/>
          </a:xfrm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pPr/>
            <a:r>
              <a:t>Teacher of the Year Nominees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Darlene Bryant…"/>
          <p:cNvSpPr txBox="1"/>
          <p:nvPr>
            <p:ph type="title"/>
          </p:nvPr>
        </p:nvSpPr>
        <p:spPr>
          <a:xfrm>
            <a:off x="4832105" y="3688739"/>
            <a:ext cx="21971006" cy="4648203"/>
          </a:xfrm>
          <a:prstGeom prst="rect">
            <a:avLst/>
          </a:prstGeom>
        </p:spPr>
        <p:txBody>
          <a:bodyPr/>
          <a:lstStyle/>
          <a:p>
            <a:pPr algn="ctr">
              <a:defRPr b="0" spc="-200" sz="8000"/>
            </a:pPr>
            <a:r>
              <a:t>Darlene Bryant</a:t>
            </a:r>
            <a:endParaRPr spc="-159"/>
          </a:p>
          <a:p>
            <a:pPr algn="ctr">
              <a:defRPr b="0" spc="-159" sz="8000"/>
            </a:pPr>
          </a:p>
          <a:p>
            <a:pPr algn="ctr">
              <a:defRPr b="0" spc="-200" sz="8000"/>
            </a:pPr>
            <a:r>
              <a:t>Greene Lamp, Inc.</a:t>
            </a:r>
          </a:p>
        </p:txBody>
      </p:sp>
      <p:pic>
        <p:nvPicPr>
          <p:cNvPr id="211" name="Screen Shot 2022-06-23 at 2.54.59 PM.png" descr="Screen Shot 2022-06-23 at 2.54.5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6828" y="2581830"/>
            <a:ext cx="5028278" cy="8275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Abigail Cruz…"/>
          <p:cNvSpPr txBox="1"/>
          <p:nvPr>
            <p:ph type="title"/>
          </p:nvPr>
        </p:nvSpPr>
        <p:spPr>
          <a:xfrm>
            <a:off x="4950589" y="3475468"/>
            <a:ext cx="21971006" cy="4648203"/>
          </a:xfrm>
          <a:prstGeom prst="rect">
            <a:avLst/>
          </a:prstGeom>
        </p:spPr>
        <p:txBody>
          <a:bodyPr/>
          <a:lstStyle/>
          <a:p>
            <a:pPr algn="ctr">
              <a:defRPr b="0" spc="-200" sz="7100"/>
            </a:pPr>
            <a:r>
              <a:t>Abigail Cruz</a:t>
            </a:r>
          </a:p>
          <a:p>
            <a:pPr algn="ctr">
              <a:defRPr b="0" spc="-142" sz="7100"/>
            </a:pPr>
          </a:p>
          <a:p>
            <a:pPr algn="ctr">
              <a:defRPr b="0" spc="-200" sz="7100"/>
            </a:pPr>
            <a:r>
              <a:t>Families and Communities Rising, Inc.</a:t>
            </a:r>
          </a:p>
        </p:txBody>
      </p:sp>
      <p:pic>
        <p:nvPicPr>
          <p:cNvPr id="214" name="Screen Shot 2022-06-23 at 2.50.37 PM.png" descr="Screen Shot 2022-06-23 at 2.50.3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9354" y="2344043"/>
            <a:ext cx="6690021" cy="8143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LaShonda Lewis…"/>
          <p:cNvSpPr txBox="1"/>
          <p:nvPr>
            <p:ph type="title"/>
          </p:nvPr>
        </p:nvSpPr>
        <p:spPr>
          <a:xfrm>
            <a:off x="10519336" y="4295542"/>
            <a:ext cx="14051039" cy="4648202"/>
          </a:xfrm>
          <a:prstGeom prst="rect">
            <a:avLst/>
          </a:prstGeom>
        </p:spPr>
        <p:txBody>
          <a:bodyPr/>
          <a:lstStyle/>
          <a:p>
            <a:pPr algn="ctr" defTabSz="2413954">
              <a:defRPr b="0" spc="-176" sz="8800"/>
            </a:pPr>
          </a:p>
          <a:p>
            <a:pPr algn="ctr" defTabSz="2413954">
              <a:defRPr b="0" spc="-200" sz="8800"/>
            </a:pPr>
            <a:r>
              <a:t>LaShonda Lewis</a:t>
            </a:r>
          </a:p>
          <a:p>
            <a:pPr algn="ctr" defTabSz="2413954">
              <a:defRPr b="0" spc="-176" sz="8800"/>
            </a:pPr>
          </a:p>
          <a:p>
            <a:pPr algn="ctr" defTabSz="2413954">
              <a:defRPr b="0" spc="-200" sz="8800"/>
            </a:pPr>
            <a:r>
              <a:t>WAGES</a:t>
            </a:r>
          </a:p>
        </p:txBody>
      </p:sp>
      <p:pic>
        <p:nvPicPr>
          <p:cNvPr id="217" name="Screen Shot 2022-06-23 at 5.12.15 PM.png" descr="Screen Shot 2022-06-23 at 5.12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2856" y="2854092"/>
            <a:ext cx="7239001" cy="7531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Natasha Robinson…"/>
          <p:cNvSpPr txBox="1"/>
          <p:nvPr>
            <p:ph type="title"/>
          </p:nvPr>
        </p:nvSpPr>
        <p:spPr>
          <a:xfrm>
            <a:off x="5732583" y="4210068"/>
            <a:ext cx="21971006" cy="4648203"/>
          </a:xfrm>
          <a:prstGeom prst="rect">
            <a:avLst/>
          </a:prstGeom>
        </p:spPr>
        <p:txBody>
          <a:bodyPr/>
          <a:lstStyle/>
          <a:p>
            <a:pPr algn="ctr">
              <a:defRPr b="0" spc="-200" sz="8900"/>
            </a:pPr>
            <a:r>
              <a:t>Natasha Robinson</a:t>
            </a:r>
          </a:p>
          <a:p>
            <a:pPr algn="ctr">
              <a:defRPr b="0" spc="-178" sz="8900"/>
            </a:pPr>
          </a:p>
          <a:p>
            <a:pPr algn="ctr">
              <a:defRPr b="0" spc="-200" sz="8900"/>
            </a:pPr>
            <a:r>
              <a:t>Telamon </a:t>
            </a:r>
          </a:p>
        </p:txBody>
      </p:sp>
      <p:pic>
        <p:nvPicPr>
          <p:cNvPr id="220" name="Screen Shot 2022-07-01 at 12.07.32 AM.png" descr="Screen Shot 2022-07-01 at 12.07.3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8758" y="3246268"/>
            <a:ext cx="8210992" cy="61966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acher of the Year…"/>
          <p:cNvSpPr txBox="1"/>
          <p:nvPr>
            <p:ph type="title"/>
          </p:nvPr>
        </p:nvSpPr>
        <p:spPr>
          <a:xfrm>
            <a:off x="5092769" y="4091585"/>
            <a:ext cx="21971006" cy="4648202"/>
          </a:xfrm>
          <a:prstGeom prst="rect">
            <a:avLst/>
          </a:prstGeom>
        </p:spPr>
        <p:txBody>
          <a:bodyPr/>
          <a:lstStyle/>
          <a:p>
            <a:pPr algn="ctr" defTabSz="1804370">
              <a:defRPr spc="-200" sz="8500"/>
            </a:pPr>
            <a:r>
              <a:t>Teacher of the Year</a:t>
            </a:r>
            <a:endParaRPr spc="-171"/>
          </a:p>
          <a:p>
            <a:pPr algn="ctr" defTabSz="1804370">
              <a:defRPr spc="-171" sz="8500"/>
            </a:pPr>
          </a:p>
          <a:p>
            <a:pPr algn="ctr" defTabSz="1804370">
              <a:defRPr spc="-200" sz="5900"/>
            </a:pPr>
            <a:r>
              <a:t>Darlene Bryant</a:t>
            </a:r>
          </a:p>
          <a:p>
            <a:pPr algn="ctr" defTabSz="1804370">
              <a:defRPr spc="-117" sz="5900"/>
            </a:pPr>
          </a:p>
          <a:p>
            <a:pPr algn="ctr" defTabSz="1804370">
              <a:defRPr spc="-200" sz="5900"/>
            </a:pPr>
            <a:r>
              <a:t>Greene Lamp. Inc.</a:t>
            </a:r>
          </a:p>
        </p:txBody>
      </p:sp>
      <p:pic>
        <p:nvPicPr>
          <p:cNvPr id="223" name="Screen Shot 2022-06-23 at 2.54.59 PM.png" descr="Screen Shot 2022-06-23 at 2.54.5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2704" y="1913101"/>
            <a:ext cx="6009334" cy="9889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arent of the Year…"/>
          <p:cNvSpPr txBox="1"/>
          <p:nvPr>
            <p:ph type="title"/>
          </p:nvPr>
        </p:nvSpPr>
        <p:spPr>
          <a:xfrm>
            <a:off x="4689925" y="2462834"/>
            <a:ext cx="21971006" cy="7017912"/>
          </a:xfrm>
          <a:prstGeom prst="rect">
            <a:avLst/>
          </a:prstGeom>
        </p:spPr>
        <p:txBody>
          <a:bodyPr/>
          <a:lstStyle/>
          <a:p>
            <a:pPr algn="ctr">
              <a:defRPr b="0" spc="-200" sz="8000"/>
            </a:pPr>
            <a:r>
              <a:t>Parent of the Year</a:t>
            </a:r>
            <a:endParaRPr spc="-159"/>
          </a:p>
          <a:p>
            <a:pPr algn="ctr">
              <a:defRPr spc="-159" sz="8000"/>
            </a:pPr>
          </a:p>
          <a:p>
            <a:pPr algn="ctr" defTabSz="825500">
              <a:lnSpc>
                <a:spcPct val="100000"/>
              </a:lnSpc>
              <a:defRPr b="0" spc="0" sz="8000"/>
            </a:pPr>
            <a:r>
              <a:t>Charmaine McNeil</a:t>
            </a:r>
          </a:p>
          <a:p>
            <a:pPr algn="ctr" defTabSz="825500">
              <a:lnSpc>
                <a:spcPct val="100000"/>
              </a:lnSpc>
              <a:defRPr b="0" spc="0" sz="8000"/>
            </a:pPr>
          </a:p>
          <a:p>
            <a:pPr algn="ctr" defTabSz="825500">
              <a:lnSpc>
                <a:spcPct val="100000"/>
              </a:lnSpc>
              <a:defRPr b="0" spc="0" sz="8000"/>
            </a:pPr>
            <a:r>
              <a:t>Greene Lamp, Inc.</a:t>
            </a:r>
          </a:p>
        </p:txBody>
      </p:sp>
      <p:pic>
        <p:nvPicPr>
          <p:cNvPr id="158" name="Screen Shot 2022-06-23 at 11.10.36 AM.png" descr="Screen Shot 2022-06-23 at 11.10.3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3446" y="3791151"/>
            <a:ext cx="6071742" cy="6133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Father of the Year…"/>
          <p:cNvSpPr txBox="1"/>
          <p:nvPr>
            <p:ph type="title"/>
          </p:nvPr>
        </p:nvSpPr>
        <p:spPr>
          <a:xfrm>
            <a:off x="5874765" y="4533900"/>
            <a:ext cx="21971006" cy="4648200"/>
          </a:xfrm>
          <a:prstGeom prst="rect">
            <a:avLst/>
          </a:prstGeom>
        </p:spPr>
        <p:txBody>
          <a:bodyPr/>
          <a:lstStyle/>
          <a:p>
            <a:pPr algn="ctr" defTabSz="2121354">
              <a:defRPr spc="-200" sz="6900"/>
            </a:pPr>
            <a:r>
              <a:t>Father of the Year</a:t>
            </a:r>
            <a:endParaRPr spc="-139"/>
          </a:p>
          <a:p>
            <a:pPr algn="ctr" defTabSz="2121354">
              <a:defRPr spc="-139" sz="6900"/>
            </a:pPr>
          </a:p>
          <a:p>
            <a:pPr algn="ctr" defTabSz="2121354">
              <a:defRPr spc="-200" sz="6900"/>
            </a:pPr>
            <a:r>
              <a:t>Armando Martinez- Rosales</a:t>
            </a:r>
            <a:endParaRPr spc="-139"/>
          </a:p>
          <a:p>
            <a:pPr algn="ctr" defTabSz="2121354">
              <a:defRPr spc="-139" sz="6900"/>
            </a:pPr>
          </a:p>
          <a:p>
            <a:pPr algn="ctr" defTabSz="2121354">
              <a:defRPr spc="-200" sz="6900"/>
            </a:pPr>
            <a:r>
              <a:t>Greene Lamp, Inc.</a:t>
            </a:r>
          </a:p>
        </p:txBody>
      </p:sp>
      <p:pic>
        <p:nvPicPr>
          <p:cNvPr id="161" name="Screen Shot 2022-06-23 at 11.11.31 AM.png" descr="Screen Shot 2022-06-23 at 11.11.3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3064" y="3500085"/>
            <a:ext cx="8527093" cy="6325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taff of the Year"/>
          <p:cNvSpPr txBox="1"/>
          <p:nvPr>
            <p:ph type="title"/>
          </p:nvPr>
        </p:nvSpPr>
        <p:spPr>
          <a:xfrm>
            <a:off x="3884233" y="537065"/>
            <a:ext cx="21971006" cy="4648203"/>
          </a:xfrm>
          <a:prstGeom prst="rect">
            <a:avLst/>
          </a:prstGeom>
        </p:spPr>
        <p:txBody>
          <a:bodyPr/>
          <a:lstStyle>
            <a:lvl1pPr algn="ctr">
              <a:defRPr b="0" spc="-300"/>
            </a:lvl1pPr>
          </a:lstStyle>
          <a:p>
            <a:pPr/>
            <a:r>
              <a:t>Staff of the Year</a:t>
            </a:r>
          </a:p>
        </p:txBody>
      </p:sp>
      <p:sp>
        <p:nvSpPr>
          <p:cNvPr id="164" name="Anthony Johnson…"/>
          <p:cNvSpPr txBox="1"/>
          <p:nvPr>
            <p:ph type="body" sz="half" idx="1"/>
          </p:nvPr>
        </p:nvSpPr>
        <p:spPr>
          <a:xfrm>
            <a:off x="4192294" y="5504320"/>
            <a:ext cx="21971002" cy="4034301"/>
          </a:xfrm>
          <a:prstGeom prst="rect">
            <a:avLst/>
          </a:prstGeom>
        </p:spPr>
        <p:txBody>
          <a:bodyPr lIns="50800" tIns="50800" rIns="50800" bIns="50800"/>
          <a:lstStyle/>
          <a:p>
            <a:pPr algn="ctr">
              <a:defRPr sz="6800"/>
            </a:pPr>
          </a:p>
          <a:p>
            <a:pPr algn="ctr">
              <a:defRPr b="0" sz="7100"/>
            </a:pPr>
            <a:r>
              <a:t>Anthony Johnson</a:t>
            </a:r>
          </a:p>
          <a:p>
            <a:pPr algn="ctr">
              <a:defRPr b="0" sz="7100"/>
            </a:pPr>
            <a:r>
              <a:t>Families and Communities Rising, Inc.</a:t>
            </a:r>
          </a:p>
        </p:txBody>
      </p:sp>
      <p:pic>
        <p:nvPicPr>
          <p:cNvPr id="165" name="Screen Shot 2022-06-23 at 11.12.14 AM.png" descr="Screen Shot 2022-06-23 at 11.12.1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3698" y="3167387"/>
            <a:ext cx="4091545" cy="7381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upport Staff of the Year Nominees"/>
          <p:cNvSpPr txBox="1"/>
          <p:nvPr>
            <p:ph type="title"/>
          </p:nvPr>
        </p:nvSpPr>
        <p:spPr>
          <a:xfrm>
            <a:off x="1206495" y="2574991"/>
            <a:ext cx="21971006" cy="4648202"/>
          </a:xfrm>
          <a:prstGeom prst="rect">
            <a:avLst/>
          </a:prstGeom>
        </p:spPr>
        <p:txBody>
          <a:bodyPr/>
          <a:lstStyle/>
          <a:p>
            <a:pPr>
              <a:defRPr spc="-300"/>
            </a:pPr>
            <a:r>
              <a:t>S</a:t>
            </a:r>
            <a:r>
              <a:rPr sz="10600"/>
              <a:t>upport Staff of the Year Nominees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hristian Ryan…"/>
          <p:cNvSpPr txBox="1"/>
          <p:nvPr>
            <p:ph type="title"/>
          </p:nvPr>
        </p:nvSpPr>
        <p:spPr>
          <a:xfrm>
            <a:off x="4689924" y="3617650"/>
            <a:ext cx="21971006" cy="4648202"/>
          </a:xfrm>
          <a:prstGeom prst="rect">
            <a:avLst/>
          </a:prstGeom>
        </p:spPr>
        <p:txBody>
          <a:bodyPr/>
          <a:lstStyle/>
          <a:p>
            <a:pPr algn="ctr" defTabSz="825500">
              <a:lnSpc>
                <a:spcPct val="100000"/>
              </a:lnSpc>
              <a:defRPr b="0" spc="0" sz="8300"/>
            </a:pPr>
            <a:r>
              <a:t>Christian Ryan</a:t>
            </a:r>
          </a:p>
          <a:p>
            <a:pPr algn="ctr" defTabSz="825500">
              <a:lnSpc>
                <a:spcPct val="100000"/>
              </a:lnSpc>
              <a:defRPr b="0" spc="0" sz="8300"/>
            </a:pPr>
          </a:p>
          <a:p>
            <a:pPr algn="ctr" defTabSz="825500">
              <a:lnSpc>
                <a:spcPct val="100000"/>
              </a:lnSpc>
              <a:defRPr b="0" spc="0" sz="8300"/>
            </a:pPr>
            <a:r>
              <a:t>Family Services, Inc.</a:t>
            </a:r>
          </a:p>
        </p:txBody>
      </p:sp>
      <p:pic>
        <p:nvPicPr>
          <p:cNvPr id="170" name="Christian Ryan Support Staff of the Year Award Nominee Picture.jpg" descr="Christian Ryan Support Staff of the Year Award Nominee Pictur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7823" y="3288900"/>
            <a:ext cx="5095500" cy="679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creen Shot 2022-07-27 at 1.05.30 PM.png" descr="Screen Shot 2022-07-27 at 1.05.3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1271" y="1929854"/>
            <a:ext cx="6131046" cy="8734642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Lourdes Villgran…"/>
          <p:cNvSpPr txBox="1"/>
          <p:nvPr/>
        </p:nvSpPr>
        <p:spPr>
          <a:xfrm>
            <a:off x="9640709" y="4533161"/>
            <a:ext cx="12554026" cy="384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300">
                <a:solidFill>
                  <a:srgbClr val="FFFFFF"/>
                </a:solidFill>
              </a:defRPr>
            </a:pPr>
            <a:r>
              <a:t>Lourdes Villgran</a:t>
            </a:r>
          </a:p>
          <a:p>
            <a:pPr>
              <a:defRPr sz="8300">
                <a:solidFill>
                  <a:srgbClr val="FFFFFF"/>
                </a:solidFill>
              </a:defRPr>
            </a:pPr>
          </a:p>
          <a:p>
            <a:pPr>
              <a:defRPr sz="8300">
                <a:solidFill>
                  <a:srgbClr val="FFFFFF"/>
                </a:solidFill>
              </a:defRPr>
            </a:pPr>
            <a:r>
              <a:t>Greene Lamp Inc.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Amy Woodsong…"/>
          <p:cNvSpPr txBox="1"/>
          <p:nvPr>
            <p:ph type="title"/>
          </p:nvPr>
        </p:nvSpPr>
        <p:spPr>
          <a:xfrm>
            <a:off x="6602909" y="4216739"/>
            <a:ext cx="17777194" cy="4648202"/>
          </a:xfrm>
          <a:prstGeom prst="rect">
            <a:avLst/>
          </a:prstGeom>
        </p:spPr>
        <p:txBody>
          <a:bodyPr/>
          <a:lstStyle/>
          <a:p>
            <a:pPr algn="ctr">
              <a:defRPr b="0" spc="-200" sz="7700"/>
            </a:pPr>
            <a:r>
              <a:t>Amy Woodsong</a:t>
            </a:r>
          </a:p>
          <a:p>
            <a:pPr algn="ctr">
              <a:defRPr b="0" spc="-154" sz="7700"/>
            </a:pPr>
          </a:p>
          <a:p>
            <a:pPr algn="ctr">
              <a:defRPr b="0" spc="-200" sz="7700"/>
            </a:pPr>
            <a:r>
              <a:t>Families and Communities Rising, Inc.</a:t>
            </a:r>
          </a:p>
        </p:txBody>
      </p:sp>
      <p:pic>
        <p:nvPicPr>
          <p:cNvPr id="176" name="Screen Shot 2022-06-23 at 1.40.19 PM.png" descr="Screen Shot 2022-06-23 at 1.40.1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5606" y="3203998"/>
            <a:ext cx="5932165" cy="66736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3462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3462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